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263" r:id="rId17"/>
    <p:sldId id="264" r:id="rId18"/>
    <p:sldId id="315" r:id="rId19"/>
    <p:sldId id="265" r:id="rId20"/>
    <p:sldId id="324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25" r:id="rId57"/>
    <p:sldId id="301" r:id="rId58"/>
    <p:sldId id="302" r:id="rId59"/>
    <p:sldId id="303" r:id="rId60"/>
    <p:sldId id="304" r:id="rId61"/>
    <p:sldId id="326" r:id="rId62"/>
    <p:sldId id="305" r:id="rId63"/>
    <p:sldId id="327" r:id="rId64"/>
    <p:sldId id="306" r:id="rId65"/>
    <p:sldId id="307" r:id="rId66"/>
    <p:sldId id="308" r:id="rId67"/>
    <p:sldId id="309" r:id="rId68"/>
    <p:sldId id="310" r:id="rId69"/>
    <p:sldId id="311" r:id="rId70"/>
    <p:sldId id="312" r:id="rId71"/>
    <p:sldId id="313" r:id="rId72"/>
    <p:sldId id="314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56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94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04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832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361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517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066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149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88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981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0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313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125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1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71649"/>
            <a:ext cx="12192000" cy="2628901"/>
          </a:xfrm>
        </p:spPr>
        <p:txBody>
          <a:bodyPr>
            <a:normAutofit/>
          </a:bodyPr>
          <a:lstStyle/>
          <a:p>
            <a:r>
              <a:rPr lang="en-US" sz="7200" b="1" dirty="0" smtClean="0"/>
              <a:t>ST. JOSEPH HOSPITAL GALLERY 2023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3995406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8535" y="0"/>
            <a:ext cx="822960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MATRON 360 </a:t>
            </a:r>
            <a:r>
              <a:rPr lang="en-US" dirty="0" smtClean="0"/>
              <a:t>REPORT 2023 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530006" y="764704"/>
          <a:ext cx="9137994" cy="55446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7642">
                  <a:extLst>
                    <a:ext uri="{9D8B030D-6E8A-4147-A177-3AD203B41FA5}">
                      <a16:colId xmlns:a16="http://schemas.microsoft.com/office/drawing/2014/main" val="108243437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5262423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33360088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01234352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5971639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115644457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3853928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333336077"/>
                    </a:ext>
                  </a:extLst>
                </a:gridCol>
                <a:gridCol w="1043608">
                  <a:extLst>
                    <a:ext uri="{9D8B030D-6E8A-4147-A177-3AD203B41FA5}">
                      <a16:colId xmlns:a16="http://schemas.microsoft.com/office/drawing/2014/main" val="369480823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WARDS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MARKS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POSITION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UNITS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MARKS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POSITION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DEPARTMENT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MARKS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POSITION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94385869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SURGICAL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78.2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THEATRE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52.8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2ND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ADMINISTRATION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36.2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7TH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122968088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FEMALE </a:t>
                      </a:r>
                      <a:r>
                        <a:rPr lang="en-US" sz="1600" u="none" strike="noStrike" dirty="0" smtClean="0">
                          <a:effectLst/>
                        </a:rPr>
                        <a:t>MED</a:t>
                      </a:r>
                      <a:r>
                        <a:rPr lang="en-US" sz="1600" u="none" strike="noStrike" dirty="0">
                          <a:effectLst/>
                        </a:rPr>
                        <a:t>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84.8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2ND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DENTAL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39.8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RECORDS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40.6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5TH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2336170473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MALE MED.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79.2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EYE/ENT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42.6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PHARMACY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42.8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4TH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3614226589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GENERAL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77.8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ANC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53.0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1ST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SECURITY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17.67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10TH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2246961538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CHILDREN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79.0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MENTAL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LABORATORY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47.2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1ST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252629906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MATERNITY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82.0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3RD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PHU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49.8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X-RAY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235482774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NICU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90.0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1ST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VCT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50.2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3RD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OPD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46.8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2ND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2102921796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EMERGENCY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78.4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PHYSIO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46.0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STORES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8TH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291066974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KITCHEN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10TH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MORTUARY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3RD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2932277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LAUNDRY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9TH</a:t>
                      </a:r>
                      <a:endParaRPr lang="en-US" sz="1600" dirty="0"/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MAINTENANCE</a:t>
                      </a:r>
                      <a:endParaRPr lang="en-US" sz="1600" dirty="0"/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954188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412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512" y="6291262"/>
            <a:ext cx="8856984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STAFF MEDICAL SUBSIDY POLICY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3" b="7603"/>
          <a:stretch>
            <a:fillRect/>
          </a:stretch>
        </p:blipFill>
        <p:spPr>
          <a:xfrm>
            <a:off x="1847529" y="0"/>
            <a:ext cx="8388349" cy="6291262"/>
          </a:xfrm>
        </p:spPr>
      </p:pic>
    </p:spTree>
    <p:extLst>
      <p:ext uri="{BB962C8B-B14F-4D97-AF65-F5344CB8AC3E}">
        <p14:creationId xmlns:p14="http://schemas.microsoft.com/office/powerpoint/2010/main" val="111415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75520" y="6021289"/>
            <a:ext cx="8229600" cy="756135"/>
          </a:xfrm>
        </p:spPr>
        <p:txBody>
          <a:bodyPr>
            <a:normAutofit/>
          </a:bodyPr>
          <a:lstStyle/>
          <a:p>
            <a:r>
              <a:rPr lang="en-US" b="1" dirty="0" smtClean="0"/>
              <a:t>END OF YEAR STAFF AWARDS 2022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524000" y="5325760"/>
            <a:ext cx="4499992" cy="639762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BEST DEPARTMENT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6168009" y="0"/>
            <a:ext cx="4485246" cy="639762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OVERALL BEST STAFF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"/>
            <a:ext cx="4499992" cy="5274691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9" y="737186"/>
            <a:ext cx="4485247" cy="5284102"/>
          </a:xfrm>
        </p:spPr>
      </p:pic>
    </p:spTree>
    <p:extLst>
      <p:ext uri="{BB962C8B-B14F-4D97-AF65-F5344CB8AC3E}">
        <p14:creationId xmlns:p14="http://schemas.microsoft.com/office/powerpoint/2010/main" val="153996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01940" y="6417922"/>
            <a:ext cx="9144000" cy="362970"/>
          </a:xfrm>
        </p:spPr>
        <p:txBody>
          <a:bodyPr>
            <a:noAutofit/>
          </a:bodyPr>
          <a:lstStyle/>
          <a:p>
            <a:pPr algn="ctr"/>
            <a:r>
              <a:rPr lang="en-US" sz="2500" b="1" dirty="0"/>
              <a:t>TWICE WEEKLY HEALTH TALKS AT RADIO GANGAA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1"/>
            <a:ext cx="6480720" cy="6432715"/>
          </a:xfrm>
        </p:spPr>
      </p:pic>
    </p:spTree>
    <p:extLst>
      <p:ext uri="{BB962C8B-B14F-4D97-AF65-F5344CB8AC3E}">
        <p14:creationId xmlns:p14="http://schemas.microsoft.com/office/powerpoint/2010/main" val="287557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198937"/>
            <a:ext cx="9144000" cy="566738"/>
          </a:xfrm>
        </p:spPr>
        <p:txBody>
          <a:bodyPr>
            <a:noAutofit/>
          </a:bodyPr>
          <a:lstStyle/>
          <a:p>
            <a:pPr algn="ctr"/>
            <a:r>
              <a:rPr lang="en-US" sz="2200" dirty="0"/>
              <a:t>MENTAL HEALTH AUTHORITY – REHAB AND ADDICTION TRAINING PROGRAM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" r="1111"/>
          <a:stretch>
            <a:fillRect/>
          </a:stretch>
        </p:blipFill>
        <p:spPr>
          <a:xfrm>
            <a:off x="1847528" y="147696"/>
            <a:ext cx="8496944" cy="6051241"/>
          </a:xfrm>
        </p:spPr>
      </p:pic>
    </p:spTree>
    <p:extLst>
      <p:ext uri="{BB962C8B-B14F-4D97-AF65-F5344CB8AC3E}">
        <p14:creationId xmlns:p14="http://schemas.microsoft.com/office/powerpoint/2010/main" val="129246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31504" y="6224914"/>
            <a:ext cx="8928992" cy="566738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APPOINTMENT WITH MINISTER OF HEALTH</a:t>
            </a: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8" r="5988"/>
          <a:stretch>
            <a:fillRect/>
          </a:stretch>
        </p:blipFill>
        <p:spPr>
          <a:xfrm>
            <a:off x="1524000" y="-12398"/>
            <a:ext cx="9144000" cy="6237312"/>
          </a:xfrm>
        </p:spPr>
      </p:pic>
    </p:spTree>
    <p:extLst>
      <p:ext uri="{BB962C8B-B14F-4D97-AF65-F5344CB8AC3E}">
        <p14:creationId xmlns:p14="http://schemas.microsoft.com/office/powerpoint/2010/main" val="60732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5990271"/>
            <a:ext cx="12192000" cy="68484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 smtClean="0"/>
              <a:t>LIGHTWAVE HEALTH INFORMATION MANAGEMENT (LHIMS) STAFF TRAINING</a:t>
            </a:r>
            <a:endParaRPr lang="en-US" sz="3200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222"/>
            <a:ext cx="5912061" cy="4434046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937" y="817221"/>
            <a:ext cx="5912063" cy="4434047"/>
          </a:xfrm>
        </p:spPr>
      </p:pic>
    </p:spTree>
    <p:extLst>
      <p:ext uri="{BB962C8B-B14F-4D97-AF65-F5344CB8AC3E}">
        <p14:creationId xmlns:p14="http://schemas.microsoft.com/office/powerpoint/2010/main" val="2181886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631503" y="116632"/>
            <a:ext cx="8928992" cy="3460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B.O.T - STAFF ACCOMMODATION SURVEY </a:t>
            </a:r>
            <a:endParaRPr lang="en-US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3" y="692697"/>
            <a:ext cx="8928992" cy="6064282"/>
          </a:xfrm>
        </p:spPr>
      </p:pic>
    </p:spTree>
    <p:extLst>
      <p:ext uri="{BB962C8B-B14F-4D97-AF65-F5344CB8AC3E}">
        <p14:creationId xmlns:p14="http://schemas.microsoft.com/office/powerpoint/2010/main" val="3375248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36" y="73961"/>
            <a:ext cx="8460432" cy="6765993"/>
          </a:xfrm>
        </p:spPr>
      </p:pic>
    </p:spTree>
    <p:extLst>
      <p:ext uri="{BB962C8B-B14F-4D97-AF65-F5344CB8AC3E}">
        <p14:creationId xmlns:p14="http://schemas.microsoft.com/office/powerpoint/2010/main" val="3459502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692697"/>
            <a:ext cx="9047578" cy="5503943"/>
          </a:xfrm>
        </p:spPr>
      </p:pic>
    </p:spTree>
    <p:extLst>
      <p:ext uri="{BB962C8B-B14F-4D97-AF65-F5344CB8AC3E}">
        <p14:creationId xmlns:p14="http://schemas.microsoft.com/office/powerpoint/2010/main" val="3970772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1" y="0"/>
            <a:ext cx="7273943" cy="6858000"/>
          </a:xfrm>
        </p:spPr>
      </p:pic>
    </p:spTree>
    <p:extLst>
      <p:ext uri="{BB962C8B-B14F-4D97-AF65-F5344CB8AC3E}">
        <p14:creationId xmlns:p14="http://schemas.microsoft.com/office/powerpoint/2010/main" val="1143632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4900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CLIENT SATISFACTION SURVEY (JUNE 2023)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524000" y="490067"/>
          <a:ext cx="9144000" cy="6306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7904">
                  <a:extLst>
                    <a:ext uri="{9D8B030D-6E8A-4147-A177-3AD203B41FA5}">
                      <a16:colId xmlns:a16="http://schemas.microsoft.com/office/drawing/2014/main" val="62362568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48598995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31431713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730301157"/>
                    </a:ext>
                  </a:extLst>
                </a:gridCol>
                <a:gridCol w="1029845">
                  <a:extLst>
                    <a:ext uri="{9D8B030D-6E8A-4147-A177-3AD203B41FA5}">
                      <a16:colId xmlns:a16="http://schemas.microsoft.com/office/drawing/2014/main" val="103780536"/>
                    </a:ext>
                  </a:extLst>
                </a:gridCol>
                <a:gridCol w="1021875">
                  <a:extLst>
                    <a:ext uri="{9D8B030D-6E8A-4147-A177-3AD203B41FA5}">
                      <a16:colId xmlns:a16="http://schemas.microsoft.com/office/drawing/2014/main" val="3685095638"/>
                    </a:ext>
                  </a:extLst>
                </a:gridCol>
              </a:tblGrid>
              <a:tr h="70668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QUESTION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r>
                        <a:rPr lang="en-US" baseline="0" dirty="0" smtClean="0"/>
                        <a:t> DEFINITELY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 MOSTLY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NEUTRAL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NO, NOT REALLY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NO, NOT AT ALL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4984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SAFETY</a:t>
                      </a:r>
                      <a:r>
                        <a:rPr lang="en-US" baseline="0" dirty="0" smtClean="0">
                          <a:solidFill>
                            <a:srgbClr val="00B050"/>
                          </a:solidFill>
                        </a:rPr>
                        <a:t> AND SECURITY DURING STAY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50%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7%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7%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037958"/>
                  </a:ext>
                </a:extLst>
              </a:tr>
              <a:tr h="570344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STAFF KNOWLEDGE AND COMPETENCE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68%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25%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2%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695183"/>
                  </a:ext>
                </a:extLst>
              </a:tr>
              <a:tr h="341367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WAS</a:t>
                      </a:r>
                      <a:r>
                        <a:rPr lang="en-US" baseline="0" dirty="0" smtClean="0">
                          <a:solidFill>
                            <a:srgbClr val="00B050"/>
                          </a:solidFill>
                        </a:rPr>
                        <a:t> PAIN ADEQUATELY MANAGED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49%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35%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9%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996747"/>
                  </a:ext>
                </a:extLst>
              </a:tr>
              <a:tr h="386710">
                <a:tc>
                  <a:txBody>
                    <a:bodyPr/>
                    <a:lstStyle/>
                    <a:p>
                      <a:r>
                        <a:rPr lang="en-US" dirty="0" smtClean="0"/>
                        <a:t>EMOTIONAL SUPPORT PROVIDED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3487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PRIVACY RESPECTED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59%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32%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073421"/>
                  </a:ext>
                </a:extLst>
              </a:tr>
              <a:tr h="612234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CLEAR INSTRUCTIONS</a:t>
                      </a:r>
                      <a:r>
                        <a:rPr lang="en-US" baseline="0" dirty="0" smtClean="0">
                          <a:solidFill>
                            <a:srgbClr val="00B050"/>
                          </a:solidFill>
                        </a:rPr>
                        <a:t> GIVEN ON HOW TO MANAGE CONDITION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51%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8%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8%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312643"/>
                  </a:ext>
                </a:extLst>
              </a:tr>
              <a:tr h="45871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POTENTIAL RISKS/BENEFITS OF</a:t>
                      </a:r>
                      <a:r>
                        <a:rPr lang="en-US" baseline="0" dirty="0" smtClean="0">
                          <a:solidFill>
                            <a:srgbClr val="00B050"/>
                          </a:solidFill>
                        </a:rPr>
                        <a:t> TREATMENT EXPLAINED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7%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5%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375018"/>
                  </a:ext>
                </a:extLst>
              </a:tr>
              <a:tr h="340186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CULTURE/RELIGION RESPECTED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54%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32%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11%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308137"/>
                  </a:ext>
                </a:extLst>
              </a:tr>
              <a:tr h="334466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FINANCIAL SUPPORT + NHIS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42%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10%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7%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928503"/>
                  </a:ext>
                </a:extLst>
              </a:tr>
              <a:tr h="328746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INFO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</a:rPr>
                        <a:t>  POLICIES/PROCEDURES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11%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15%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8%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61%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624874"/>
                  </a:ext>
                </a:extLst>
              </a:tr>
              <a:tr h="328746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INFO</a:t>
                      </a:r>
                      <a:r>
                        <a:rPr lang="en-US" baseline="0" dirty="0" smtClean="0">
                          <a:solidFill>
                            <a:srgbClr val="00B050"/>
                          </a:solidFill>
                        </a:rPr>
                        <a:t> ON TREATMENT COMPLICATIONS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8%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7%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000838"/>
                  </a:ext>
                </a:extLst>
              </a:tr>
              <a:tr h="45871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OPPORTUNITY TO GIVE FEEDBACK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14%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15%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9%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7%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55%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592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5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524000" y="0"/>
          <a:ext cx="9144000" cy="6801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1920">
                  <a:extLst>
                    <a:ext uri="{9D8B030D-6E8A-4147-A177-3AD203B41FA5}">
                      <a16:colId xmlns:a16="http://schemas.microsoft.com/office/drawing/2014/main" val="62362568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48598995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31431713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73030115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03780536"/>
                    </a:ext>
                  </a:extLst>
                </a:gridCol>
                <a:gridCol w="899592">
                  <a:extLst>
                    <a:ext uri="{9D8B030D-6E8A-4147-A177-3AD203B41FA5}">
                      <a16:colId xmlns:a16="http://schemas.microsoft.com/office/drawing/2014/main" val="3685095638"/>
                    </a:ext>
                  </a:extLst>
                </a:gridCol>
              </a:tblGrid>
              <a:tr h="70668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QUESTION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r>
                        <a:rPr lang="en-US" baseline="0" dirty="0" smtClean="0"/>
                        <a:t> SATISFIED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SATISFIED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NEUTRAL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DISSATI-</a:t>
                      </a:r>
                    </a:p>
                    <a:p>
                      <a:pPr algn="ctr"/>
                      <a:r>
                        <a:rPr lang="en-US" dirty="0" smtClean="0"/>
                        <a:t>SFIED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VERY</a:t>
                      </a:r>
                      <a:r>
                        <a:rPr lang="en-US" baseline="0" dirty="0" smtClean="0"/>
                        <a:t> DISSATISIED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4984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WAITING TIME FOR APPOINTMENTS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7%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13%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6%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23%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52%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037958"/>
                  </a:ext>
                </a:extLst>
              </a:tr>
              <a:tr h="348640">
                <a:tc>
                  <a:txBody>
                    <a:bodyPr/>
                    <a:lstStyle/>
                    <a:p>
                      <a:r>
                        <a:rPr lang="en-US" dirty="0" smtClean="0"/>
                        <a:t>AVAILABILITY OF PARKING FACILITIES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695183"/>
                  </a:ext>
                </a:extLst>
              </a:tr>
              <a:tr h="341367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RANGE  OF SERVICES OFFERED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25%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59%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9%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7%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996747"/>
                  </a:ext>
                </a:extLst>
              </a:tr>
              <a:tr h="38671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QUALITY AND VARIETY OF MEALS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11%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15%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8%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61%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3487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INTERDEPARTMENT COMMUNICATION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7%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13%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77%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073421"/>
                  </a:ext>
                </a:extLst>
              </a:tr>
              <a:tr h="37681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FACILITY CLEANLINESS AND HYGIENE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32%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58%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312643"/>
                  </a:ext>
                </a:extLst>
              </a:tr>
              <a:tr h="45871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STAFF</a:t>
                      </a:r>
                      <a:r>
                        <a:rPr lang="en-US" baseline="0" dirty="0" smtClean="0">
                          <a:solidFill>
                            <a:srgbClr val="00B050"/>
                          </a:solidFill>
                        </a:rPr>
                        <a:t> RESPONSE TO NEEDS/CONCERNS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56%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375018"/>
                  </a:ext>
                </a:extLst>
              </a:tr>
              <a:tr h="340186">
                <a:tc>
                  <a:txBody>
                    <a:bodyPr/>
                    <a:lstStyle/>
                    <a:p>
                      <a:r>
                        <a:rPr lang="en-US" dirty="0" smtClean="0"/>
                        <a:t>INVOLVEMENT IN DECISION-MAKING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308137"/>
                  </a:ext>
                </a:extLst>
              </a:tr>
              <a:tr h="334466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EFFECTIVENESS</a:t>
                      </a:r>
                      <a:r>
                        <a:rPr lang="en-US" baseline="0" dirty="0" smtClean="0">
                          <a:solidFill>
                            <a:srgbClr val="00B050"/>
                          </a:solidFill>
                        </a:rPr>
                        <a:t> OF COMMUNICATION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31%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14%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9%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928503"/>
                  </a:ext>
                </a:extLst>
              </a:tr>
              <a:tr h="328746">
                <a:tc>
                  <a:txBody>
                    <a:bodyPr/>
                    <a:lstStyle/>
                    <a:p>
                      <a:r>
                        <a:rPr lang="en-US" dirty="0" smtClean="0"/>
                        <a:t>ACCESSIBILITY AND CONVENIENCE OF SERVICES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624874"/>
                  </a:ext>
                </a:extLst>
              </a:tr>
              <a:tr h="328746">
                <a:tc>
                  <a:txBody>
                    <a:bodyPr/>
                    <a:lstStyle/>
                    <a:p>
                      <a:r>
                        <a:rPr lang="en-US" dirty="0" smtClean="0"/>
                        <a:t>COORDINATION OF CARE WITH STAFF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394355"/>
                  </a:ext>
                </a:extLst>
              </a:tr>
              <a:tr h="328746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ADDRESSING OF</a:t>
                      </a:r>
                      <a:r>
                        <a:rPr lang="en-US" baseline="0" dirty="0" smtClean="0">
                          <a:solidFill>
                            <a:srgbClr val="00B050"/>
                          </a:solidFill>
                        </a:rPr>
                        <a:t> LANGUAGE BARRIER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70%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20%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4%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0%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000838"/>
                  </a:ext>
                </a:extLst>
              </a:tr>
              <a:tr h="45871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FACILITIES FOR INDIVIDUALS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</a:rPr>
                        <a:t> WITH DISABILITY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19%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56%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19%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592704"/>
                  </a:ext>
                </a:extLst>
              </a:tr>
              <a:tr h="45871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*LIKELIHOOD OF</a:t>
                      </a:r>
                      <a:r>
                        <a:rPr lang="en-US" baseline="0" dirty="0" smtClean="0">
                          <a:solidFill>
                            <a:srgbClr val="00B050"/>
                          </a:solidFill>
                        </a:rPr>
                        <a:t> RECOMMENDING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25%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64%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6%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3%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2%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255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530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0"/>
            <a:ext cx="9144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 smtClean="0"/>
              <a:t>ANY OTHER THINGS TO SHARE (CLIENT)</a:t>
            </a:r>
          </a:p>
          <a:p>
            <a:r>
              <a:rPr lang="en-US" sz="2400" dirty="0"/>
              <a:t>FRIENDLY STAFF</a:t>
            </a:r>
          </a:p>
          <a:p>
            <a:r>
              <a:rPr lang="en-US" sz="2400" dirty="0"/>
              <a:t>SATISFIED WITH SERVICES</a:t>
            </a:r>
          </a:p>
          <a:p>
            <a:r>
              <a:rPr lang="en-US" sz="2400" dirty="0"/>
              <a:t>LONG WAITING TIME – ESPECIALLY AT RECORDS, LABORATORY, OPD AND X-RAY DEPARTMENTS WITH NO COMMUNICATION AND ENCOURAGEMENT FROM STAFF</a:t>
            </a:r>
          </a:p>
          <a:p>
            <a:r>
              <a:rPr lang="en-US" sz="2400" dirty="0"/>
              <a:t>POOR ATTITUDE OF SOME STAFF – ESPECIALLY AT RECORDS, NURSING, MATERNITY, BILLING UNIT</a:t>
            </a:r>
          </a:p>
          <a:p>
            <a:r>
              <a:rPr lang="en-US" sz="2400" dirty="0"/>
              <a:t>DIFFERENT DIET FOR SOME PATIENT EG. ULCER PATIENTS</a:t>
            </a:r>
          </a:p>
          <a:p>
            <a:r>
              <a:rPr lang="en-US" sz="2400" dirty="0"/>
              <a:t>BILLING TOP-UPS FOR MEDICATION AND SERVICES ARE HIGH</a:t>
            </a:r>
          </a:p>
          <a:p>
            <a:r>
              <a:rPr lang="en-US" sz="2400" dirty="0"/>
              <a:t>HIGH COST OF GLUCOSE STRIPS ON WARDS</a:t>
            </a:r>
          </a:p>
          <a:p>
            <a:r>
              <a:rPr lang="en-US" sz="2400" dirty="0"/>
              <a:t>LABORATORY STAFF EXTORT MONIES FROM CLIENT</a:t>
            </a:r>
          </a:p>
          <a:p>
            <a:r>
              <a:rPr lang="en-US" sz="2400" dirty="0"/>
              <a:t>GOOD ATTITUDE FROM NURSES AND DOCTORS</a:t>
            </a:r>
          </a:p>
          <a:p>
            <a:r>
              <a:rPr lang="en-US" sz="2400" dirty="0"/>
              <a:t>RELIGIOUS WARD HAS GOOD SERVICES BUT HIGH USER FEES</a:t>
            </a:r>
          </a:p>
          <a:p>
            <a:r>
              <a:rPr lang="en-US" sz="2400" dirty="0"/>
              <a:t>OVERTAKING AND JUMPING QUEUS ENCOURAGED AT OPD</a:t>
            </a:r>
          </a:p>
          <a:p>
            <a:r>
              <a:rPr lang="en-US" sz="2400" dirty="0"/>
              <a:t>ELECTRONIC HEALTH RECORDS SYSTEM CAUSING DELAYS</a:t>
            </a:r>
          </a:p>
          <a:p>
            <a:r>
              <a:rPr lang="en-US" sz="2400" dirty="0"/>
              <a:t>INTRODUCE SPECIAL TREATMENT FOR ELDERLY AT OPD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8290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198937"/>
            <a:ext cx="9144000" cy="566738"/>
          </a:xfrm>
        </p:spPr>
        <p:txBody>
          <a:bodyPr>
            <a:noAutofit/>
          </a:bodyPr>
          <a:lstStyle/>
          <a:p>
            <a:pPr algn="ctr"/>
            <a:r>
              <a:rPr lang="en-US" sz="2200" dirty="0"/>
              <a:t>MENTAL HEALTH AUTHORITY – REHAB AND ADDICTION TRAINING PROGRAM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" r="1111"/>
          <a:stretch>
            <a:fillRect/>
          </a:stretch>
        </p:blipFill>
        <p:spPr>
          <a:xfrm>
            <a:off x="1847528" y="147696"/>
            <a:ext cx="8496944" cy="6051241"/>
          </a:xfrm>
        </p:spPr>
      </p:pic>
    </p:spTree>
    <p:extLst>
      <p:ext uri="{BB962C8B-B14F-4D97-AF65-F5344CB8AC3E}">
        <p14:creationId xmlns:p14="http://schemas.microsoft.com/office/powerpoint/2010/main" val="248537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520" y="6497960"/>
            <a:ext cx="8568952" cy="360040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BIANNUAL NSAWAM PHYSIOTHERAPISTS VISIT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218" y="2924944"/>
            <a:ext cx="4608512" cy="3456384"/>
          </a:xfrm>
        </p:spPr>
      </p:pic>
      <p:pic>
        <p:nvPicPr>
          <p:cNvPr id="4" name="Picture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6" b="23786"/>
          <a:stretch>
            <a:fillRect/>
          </a:stretch>
        </p:blipFill>
        <p:spPr>
          <a:xfrm>
            <a:off x="1524000" y="1"/>
            <a:ext cx="4532218" cy="302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02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388" y="-120650"/>
            <a:ext cx="3796364" cy="5061818"/>
          </a:xfrm>
        </p:spPr>
      </p:pic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>
          <a:xfrm>
            <a:off x="6023993" y="476672"/>
            <a:ext cx="4032448" cy="576064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BILLING UNITS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753" y="2833315"/>
            <a:ext cx="5366248" cy="4024686"/>
          </a:xfrm>
        </p:spPr>
      </p:pic>
    </p:spTree>
    <p:extLst>
      <p:ext uri="{BB962C8B-B14F-4D97-AF65-F5344CB8AC3E}">
        <p14:creationId xmlns:p14="http://schemas.microsoft.com/office/powerpoint/2010/main" val="391765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5426" y="6165304"/>
            <a:ext cx="9142575" cy="67625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BIANNUAL GERMAN UROLOGISTS VISIT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425" y="0"/>
            <a:ext cx="4534774" cy="3356992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199" y="3140968"/>
            <a:ext cx="4603130" cy="3024335"/>
          </a:xfrm>
        </p:spPr>
      </p:pic>
    </p:spTree>
    <p:extLst>
      <p:ext uri="{BB962C8B-B14F-4D97-AF65-F5344CB8AC3E}">
        <p14:creationId xmlns:p14="http://schemas.microsoft.com/office/powerpoint/2010/main" val="173593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6424361"/>
            <a:ext cx="8229600" cy="52129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ANNUAL STAFF HEALTH SCREENING</a:t>
            </a:r>
            <a:endParaRPr lang="en-US" b="1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656" y="-1"/>
            <a:ext cx="6192688" cy="6432715"/>
          </a:xfrm>
        </p:spPr>
      </p:pic>
    </p:spTree>
    <p:extLst>
      <p:ext uri="{BB962C8B-B14F-4D97-AF65-F5344CB8AC3E}">
        <p14:creationId xmlns:p14="http://schemas.microsoft.com/office/powerpoint/2010/main" val="294676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512" y="6165304"/>
            <a:ext cx="8856984" cy="566738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PHASE I OF ELECTRONIC HEALTH RECORDS SYSTEM - LHIMS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03512" y="90212"/>
            <a:ext cx="8856984" cy="6059016"/>
          </a:xfrm>
        </p:spPr>
      </p:pic>
    </p:spTree>
    <p:extLst>
      <p:ext uri="{BB962C8B-B14F-4D97-AF65-F5344CB8AC3E}">
        <p14:creationId xmlns:p14="http://schemas.microsoft.com/office/powerpoint/2010/main" val="31061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05031" y="6528474"/>
            <a:ext cx="9144000" cy="329527"/>
          </a:xfrm>
        </p:spPr>
        <p:txBody>
          <a:bodyPr>
            <a:normAutofit fontScale="90000"/>
          </a:bodyPr>
          <a:lstStyle/>
          <a:p>
            <a:r>
              <a:rPr lang="en-US" sz="2800" b="1" dirty="0"/>
              <a:t>QUARTERLY VOLUNTARY BLOOD DONATION EXERCISE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0"/>
            <a:ext cx="4393713" cy="3517778"/>
          </a:xfrm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360" y="0"/>
            <a:ext cx="4843640" cy="3068960"/>
          </a:xfrm>
          <a:prstGeom prst="rect">
            <a:avLst/>
          </a:prstGeom>
        </p:spPr>
      </p:pic>
      <p:pic>
        <p:nvPicPr>
          <p:cNvPr id="7" name="Content Placeholder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806" y="3246330"/>
            <a:ext cx="4342656" cy="3252086"/>
          </a:xfrm>
          <a:prstGeom prst="rect">
            <a:avLst/>
          </a:prstGeom>
        </p:spPr>
      </p:pic>
      <p:pic>
        <p:nvPicPr>
          <p:cNvPr id="8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464" y="3050945"/>
            <a:ext cx="4765567" cy="3477529"/>
          </a:xfrm>
        </p:spPr>
      </p:pic>
      <p:sp>
        <p:nvSpPr>
          <p:cNvPr id="2" name="TextBox 1"/>
          <p:cNvSpPr txBox="1"/>
          <p:nvPr/>
        </p:nvSpPr>
        <p:spPr>
          <a:xfrm>
            <a:off x="1502853" y="2727779"/>
            <a:ext cx="4361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ST. JOSEPH </a:t>
            </a:r>
            <a:r>
              <a:rPr lang="en-US" b="1">
                <a:solidFill>
                  <a:srgbClr val="FF0000"/>
                </a:solidFill>
              </a:rPr>
              <a:t>NURSING/MIDWIFERY COLLEGE</a:t>
            </a:r>
            <a:endParaRPr lang="en-US" b="1" dirty="0">
              <a:solidFill>
                <a:srgbClr val="FF0000"/>
              </a:solidFill>
            </a:endParaRP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MTN SPONSORED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77032" y="5932723"/>
            <a:ext cx="4320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ST. JOSEPH NURSING/MIDWIFERY COLLEGE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FDA SPONSORED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59313" y="6209721"/>
            <a:ext cx="4283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JIRAPA SENIOR HIGH SCHOOL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17714" y="2709825"/>
            <a:ext cx="4621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ST. FRANCIS GIRLS’ SENIOR HIGH SCHOOL</a:t>
            </a:r>
          </a:p>
        </p:txBody>
      </p:sp>
    </p:spTree>
    <p:extLst>
      <p:ext uri="{BB962C8B-B14F-4D97-AF65-F5344CB8AC3E}">
        <p14:creationId xmlns:p14="http://schemas.microsoft.com/office/powerpoint/2010/main" val="371124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51760"/>
            <a:ext cx="4681607" cy="351120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7694" y="1703842"/>
            <a:ext cx="4041775" cy="639762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IN-SERVICE TRAINING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586" y="3501009"/>
            <a:ext cx="4475990" cy="3356992"/>
          </a:xfrm>
        </p:spPr>
      </p:pic>
      <p:sp>
        <p:nvSpPr>
          <p:cNvPr id="2" name="TextBox 1"/>
          <p:cNvSpPr txBox="1"/>
          <p:nvPr/>
        </p:nvSpPr>
        <p:spPr>
          <a:xfrm>
            <a:off x="2136610" y="3090113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MEDICAL EQUIPMENT CARE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90587" y="6488668"/>
            <a:ext cx="4462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MANAGEMENT OF MEDICAL EMERGENCIES</a:t>
            </a:r>
          </a:p>
        </p:txBody>
      </p:sp>
    </p:spTree>
    <p:extLst>
      <p:ext uri="{BB962C8B-B14F-4D97-AF65-F5344CB8AC3E}">
        <p14:creationId xmlns:p14="http://schemas.microsoft.com/office/powerpoint/2010/main" val="22327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434798"/>
            <a:ext cx="9144000" cy="43691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IN-SERVICE TRAINING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4130"/>
            <a:ext cx="4481496" cy="3361122"/>
          </a:xfrm>
        </p:spPr>
      </p:pic>
      <p:sp>
        <p:nvSpPr>
          <p:cNvPr id="6" name="TextBox 5"/>
          <p:cNvSpPr txBox="1"/>
          <p:nvPr/>
        </p:nvSpPr>
        <p:spPr>
          <a:xfrm>
            <a:off x="1892330" y="2925403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BABY REGISTRATION - LHIMS</a:t>
            </a:r>
          </a:p>
        </p:txBody>
      </p:sp>
      <p:pic>
        <p:nvPicPr>
          <p:cNvPr id="7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676" y="-33251"/>
            <a:ext cx="4520324" cy="3390243"/>
          </a:xfrm>
        </p:spPr>
      </p:pic>
      <p:sp>
        <p:nvSpPr>
          <p:cNvPr id="8" name="TextBox 7"/>
          <p:cNvSpPr txBox="1"/>
          <p:nvPr/>
        </p:nvSpPr>
        <p:spPr>
          <a:xfrm flipH="1">
            <a:off x="7248128" y="2925403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OBSTETRIC TRIAGING</a:t>
            </a:r>
          </a:p>
        </p:txBody>
      </p:sp>
      <p:pic>
        <p:nvPicPr>
          <p:cNvPr id="9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568" y="3501066"/>
            <a:ext cx="4557432" cy="2933733"/>
          </a:xfrm>
        </p:spPr>
      </p:pic>
      <p:sp>
        <p:nvSpPr>
          <p:cNvPr id="10" name="TextBox 9"/>
          <p:cNvSpPr txBox="1"/>
          <p:nvPr/>
        </p:nvSpPr>
        <p:spPr>
          <a:xfrm>
            <a:off x="2114631" y="6018463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ORIENTATION OF NEW STAFF</a:t>
            </a:r>
          </a:p>
        </p:txBody>
      </p:sp>
      <p:pic>
        <p:nvPicPr>
          <p:cNvPr id="11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569" y="3640605"/>
            <a:ext cx="4562599" cy="2510581"/>
          </a:xfrm>
        </p:spPr>
      </p:pic>
      <p:sp>
        <p:nvSpPr>
          <p:cNvPr id="12" name="TextBox 11"/>
          <p:cNvSpPr txBox="1"/>
          <p:nvPr/>
        </p:nvSpPr>
        <p:spPr>
          <a:xfrm>
            <a:off x="6535630" y="5738994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BLOOD TRANSFUSION ETHICS</a:t>
            </a:r>
          </a:p>
        </p:txBody>
      </p:sp>
    </p:spTree>
    <p:extLst>
      <p:ext uri="{BB962C8B-B14F-4D97-AF65-F5344CB8AC3E}">
        <p14:creationId xmlns:p14="http://schemas.microsoft.com/office/powerpoint/2010/main" val="188995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896" y="6252101"/>
            <a:ext cx="8229600" cy="562074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IN-SERVICE TRAINING</a:t>
            </a:r>
          </a:p>
        </p:txBody>
      </p:sp>
      <p:pic>
        <p:nvPicPr>
          <p:cNvPr id="19" name="Content Placeholder 1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4572000" cy="3429000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2924944"/>
            <a:ext cx="4565461" cy="3424096"/>
          </a:xfrm>
        </p:spPr>
      </p:pic>
      <p:sp>
        <p:nvSpPr>
          <p:cNvPr id="10" name="TextBox 9"/>
          <p:cNvSpPr txBox="1"/>
          <p:nvPr/>
        </p:nvSpPr>
        <p:spPr>
          <a:xfrm>
            <a:off x="1738983" y="3105836"/>
            <a:ext cx="41420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C00000"/>
                </a:solidFill>
              </a:rPr>
              <a:t>FIRE SAFETY TRAINING + SIMULATION EXERCISE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1" y="6000288"/>
            <a:ext cx="4565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IPC + LHIMS TRAINING FOR NEW STAFF</a:t>
            </a:r>
          </a:p>
        </p:txBody>
      </p:sp>
    </p:spTree>
    <p:extLst>
      <p:ext uri="{BB962C8B-B14F-4D97-AF65-F5344CB8AC3E}">
        <p14:creationId xmlns:p14="http://schemas.microsoft.com/office/powerpoint/2010/main" val="379421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290543"/>
            <a:ext cx="8229600" cy="562074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WORLD PREMATURITY MONTH CELEBRATION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2924944"/>
            <a:ext cx="4572000" cy="3365598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4572000" cy="3429000"/>
          </a:xfrm>
        </p:spPr>
      </p:pic>
    </p:spTree>
    <p:extLst>
      <p:ext uri="{BB962C8B-B14F-4D97-AF65-F5344CB8AC3E}">
        <p14:creationId xmlns:p14="http://schemas.microsoft.com/office/powerpoint/2010/main" val="384941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4221" y="6297292"/>
            <a:ext cx="9137817" cy="562074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HOSPITAL AS REGIONAL NTD REFERRAL CENTER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88" y="2912098"/>
            <a:ext cx="4668012" cy="3501009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4475989" cy="3356992"/>
          </a:xfrm>
        </p:spPr>
      </p:pic>
    </p:spTree>
    <p:extLst>
      <p:ext uri="{BB962C8B-B14F-4D97-AF65-F5344CB8AC3E}">
        <p14:creationId xmlns:p14="http://schemas.microsoft.com/office/powerpoint/2010/main" val="313131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165304"/>
            <a:ext cx="9144000" cy="594320"/>
          </a:xfrm>
        </p:spPr>
        <p:txBody>
          <a:bodyPr>
            <a:noAutofit/>
          </a:bodyPr>
          <a:lstStyle/>
          <a:p>
            <a:pPr algn="ctr"/>
            <a:r>
              <a:rPr lang="en-US" sz="2200" b="1" dirty="0"/>
              <a:t>MENTAL HEALTH AUTHORITY – REHAB AND ADDICTION TRAINING PROGRAM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27710"/>
            <a:ext cx="5076057" cy="3035078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56" y="1268760"/>
            <a:ext cx="3899570" cy="4896544"/>
          </a:xfrm>
        </p:spPr>
      </p:pic>
    </p:spTree>
    <p:extLst>
      <p:ext uri="{BB962C8B-B14F-4D97-AF65-F5344CB8AC3E}">
        <p14:creationId xmlns:p14="http://schemas.microsoft.com/office/powerpoint/2010/main" val="73371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165304"/>
            <a:ext cx="9144000" cy="566738"/>
          </a:xfrm>
        </p:spPr>
        <p:txBody>
          <a:bodyPr>
            <a:noAutofit/>
          </a:bodyPr>
          <a:lstStyle/>
          <a:p>
            <a:pPr algn="ctr"/>
            <a:r>
              <a:rPr lang="en-US" sz="2200" dirty="0"/>
              <a:t>MINISTRY OF HEALTH – COMPLETION OF NEW ADMINISTRATION BLOCK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62" b="23962"/>
          <a:stretch>
            <a:fillRect/>
          </a:stretch>
        </p:blipFill>
        <p:spPr>
          <a:xfrm>
            <a:off x="2279576" y="-27384"/>
            <a:ext cx="7642942" cy="6309320"/>
          </a:xfrm>
        </p:spPr>
      </p:pic>
    </p:spTree>
    <p:extLst>
      <p:ext uri="{BB962C8B-B14F-4D97-AF65-F5344CB8AC3E}">
        <p14:creationId xmlns:p14="http://schemas.microsoft.com/office/powerpoint/2010/main" val="290565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277439"/>
            <a:ext cx="9144000" cy="566738"/>
          </a:xfrm>
        </p:spPr>
        <p:txBody>
          <a:bodyPr>
            <a:noAutofit/>
          </a:bodyPr>
          <a:lstStyle/>
          <a:p>
            <a:pPr algn="ctr"/>
            <a:r>
              <a:rPr lang="en-US" sz="2200" dirty="0"/>
              <a:t>NEW ADMINISTRATION BLOCK – CONTRACT DOCUMENT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44" b="21444"/>
          <a:stretch>
            <a:fillRect/>
          </a:stretch>
        </p:blipFill>
        <p:spPr>
          <a:xfrm>
            <a:off x="1793776" y="0"/>
            <a:ext cx="8604448" cy="6453336"/>
          </a:xfrm>
        </p:spPr>
      </p:pic>
    </p:spTree>
    <p:extLst>
      <p:ext uri="{BB962C8B-B14F-4D97-AF65-F5344CB8AC3E}">
        <p14:creationId xmlns:p14="http://schemas.microsoft.com/office/powerpoint/2010/main" val="216122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1711" y="6237312"/>
            <a:ext cx="9144000" cy="620688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JIRAPA/NANDOM JOINT HOSPITAL MANAGEMENT RETREAT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85" y="2806856"/>
            <a:ext cx="4716016" cy="3537012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266"/>
            <a:ext cx="4427984" cy="3320988"/>
          </a:xfrm>
        </p:spPr>
      </p:pic>
    </p:spTree>
    <p:extLst>
      <p:ext uri="{BB962C8B-B14F-4D97-AF65-F5344CB8AC3E}">
        <p14:creationId xmlns:p14="http://schemas.microsoft.com/office/powerpoint/2010/main" val="226428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6349082"/>
            <a:ext cx="8229600" cy="508918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HOSPITAL WEBSITE -  </a:t>
            </a:r>
            <a:r>
              <a:rPr lang="en-US" sz="2800" b="1" dirty="0">
                <a:solidFill>
                  <a:schemeClr val="tx2"/>
                </a:solidFill>
              </a:rPr>
              <a:t>www.jirapasjh.com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4499992" cy="645514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993" y="-922"/>
            <a:ext cx="4637647" cy="6404982"/>
          </a:xfrm>
        </p:spPr>
      </p:pic>
    </p:spTree>
    <p:extLst>
      <p:ext uri="{BB962C8B-B14F-4D97-AF65-F5344CB8AC3E}">
        <p14:creationId xmlns:p14="http://schemas.microsoft.com/office/powerpoint/2010/main" val="189289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7989" y="6162926"/>
            <a:ext cx="9144000" cy="796527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RENOVATED MATERNITY BATHROOMS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90" y="2780928"/>
            <a:ext cx="4665275" cy="3523178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0"/>
            <a:ext cx="4475990" cy="3356992"/>
          </a:xfrm>
        </p:spPr>
      </p:pic>
    </p:spTree>
    <p:extLst>
      <p:ext uri="{BB962C8B-B14F-4D97-AF65-F5344CB8AC3E}">
        <p14:creationId xmlns:p14="http://schemas.microsoft.com/office/powerpoint/2010/main" val="29880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209928"/>
            <a:ext cx="9144000" cy="648072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ELECTRONIC HEALTH RECORDS SYSTEM – LHIMS TRAINING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"/>
            <a:ext cx="4581295" cy="3435971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295" y="2708921"/>
            <a:ext cx="4555988" cy="3416991"/>
          </a:xfrm>
        </p:spPr>
      </p:pic>
    </p:spTree>
    <p:extLst>
      <p:ext uri="{BB962C8B-B14F-4D97-AF65-F5344CB8AC3E}">
        <p14:creationId xmlns:p14="http://schemas.microsoft.com/office/powerpoint/2010/main" val="311363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0" y="6237312"/>
            <a:ext cx="9144000" cy="362970"/>
          </a:xfrm>
        </p:spPr>
        <p:txBody>
          <a:bodyPr>
            <a:noAutofit/>
          </a:bodyPr>
          <a:lstStyle/>
          <a:p>
            <a:pPr algn="ctr"/>
            <a:r>
              <a:rPr lang="en-US" sz="2500" b="1" dirty="0"/>
              <a:t>NEW HOSPITAL BOREHOLE – DONATED BY DR. GODFREY BACHEYIE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224645"/>
            <a:ext cx="8280920" cy="5775979"/>
          </a:xfrm>
        </p:spPr>
      </p:pic>
    </p:spTree>
    <p:extLst>
      <p:ext uri="{BB962C8B-B14F-4D97-AF65-F5344CB8AC3E}">
        <p14:creationId xmlns:p14="http://schemas.microsoft.com/office/powerpoint/2010/main" val="301291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5782" y="5877272"/>
            <a:ext cx="9142218" cy="836712"/>
          </a:xfrm>
        </p:spPr>
        <p:txBody>
          <a:bodyPr>
            <a:normAutofit/>
          </a:bodyPr>
          <a:lstStyle/>
          <a:p>
            <a:r>
              <a:rPr lang="en-US" b="1" dirty="0" smtClean="0"/>
              <a:t>SAVING LIVES AND LIVELIHOOD PROJECT</a:t>
            </a:r>
            <a:endParaRPr lang="en-US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052737"/>
            <a:ext cx="5049399" cy="3787049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64" y="356422"/>
            <a:ext cx="3995936" cy="5334502"/>
          </a:xfrm>
        </p:spPr>
      </p:pic>
    </p:spTree>
    <p:extLst>
      <p:ext uri="{BB962C8B-B14F-4D97-AF65-F5344CB8AC3E}">
        <p14:creationId xmlns:p14="http://schemas.microsoft.com/office/powerpoint/2010/main" val="294142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528" y="6021288"/>
            <a:ext cx="8280920" cy="566738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GHANA ELECTRONIC PROCUREMENT SYSTEM IMPLEMENTATION 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67608" y="116632"/>
            <a:ext cx="6926560" cy="5194920"/>
          </a:xfrm>
        </p:spPr>
      </p:pic>
    </p:spTree>
    <p:extLst>
      <p:ext uri="{BB962C8B-B14F-4D97-AF65-F5344CB8AC3E}">
        <p14:creationId xmlns:p14="http://schemas.microsoft.com/office/powerpoint/2010/main" val="12531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093296"/>
            <a:ext cx="8229600" cy="64807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IMPLEMENTATION OF LHIMS PROJECT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"/>
            <a:ext cx="4716017" cy="3537013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17" y="2772309"/>
            <a:ext cx="4427985" cy="3320989"/>
          </a:xfrm>
        </p:spPr>
      </p:pic>
    </p:spTree>
    <p:extLst>
      <p:ext uri="{BB962C8B-B14F-4D97-AF65-F5344CB8AC3E}">
        <p14:creationId xmlns:p14="http://schemas.microsoft.com/office/powerpoint/2010/main" val="49498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512" y="6205066"/>
            <a:ext cx="8229600" cy="65293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LABORATORY ANNEX</a:t>
            </a:r>
            <a:endParaRPr lang="en-US" b="1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"/>
            <a:ext cx="4572001" cy="3429001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2755107"/>
            <a:ext cx="4572001" cy="3429001"/>
          </a:xfrm>
        </p:spPr>
      </p:pic>
    </p:spTree>
    <p:extLst>
      <p:ext uri="{BB962C8B-B14F-4D97-AF65-F5344CB8AC3E}">
        <p14:creationId xmlns:p14="http://schemas.microsoft.com/office/powerpoint/2010/main" val="24109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8175" y="6279090"/>
            <a:ext cx="8229600" cy="474707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COVID-19 PRESIDENTIAL AWARD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8012" y="5192243"/>
            <a:ext cx="4040188" cy="37623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 smtClean="0"/>
              <a:t>Mr. Richard </a:t>
            </a:r>
            <a:r>
              <a:rPr lang="en-US" dirty="0" err="1" smtClean="0"/>
              <a:t>Dery</a:t>
            </a:r>
            <a:r>
              <a:rPr lang="en-US" dirty="0" smtClean="0"/>
              <a:t>, PHN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6"/>
            <a:ext cx="3851920" cy="5135894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0017" y="4463980"/>
            <a:ext cx="4041775" cy="408383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 smtClean="0"/>
              <a:t>Mr. Nicholas </a:t>
            </a:r>
            <a:r>
              <a:rPr lang="en-US" dirty="0" err="1" smtClean="0"/>
              <a:t>Yeboah</a:t>
            </a:r>
            <a:r>
              <a:rPr lang="en-US" dirty="0" smtClean="0"/>
              <a:t>, BMS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204" y="548680"/>
            <a:ext cx="5168797" cy="3876598"/>
          </a:xfrm>
        </p:spPr>
      </p:pic>
    </p:spTree>
    <p:extLst>
      <p:ext uri="{BB962C8B-B14F-4D97-AF65-F5344CB8AC3E}">
        <p14:creationId xmlns:p14="http://schemas.microsoft.com/office/powerpoint/2010/main" val="316032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279090"/>
            <a:ext cx="9144000" cy="474707"/>
          </a:xfrm>
        </p:spPr>
        <p:txBody>
          <a:bodyPr>
            <a:noAutofit/>
          </a:bodyPr>
          <a:lstStyle/>
          <a:p>
            <a:r>
              <a:rPr lang="en-US" sz="3200" b="1" dirty="0"/>
              <a:t>NURSES AND MIDWIVES’ WEEK – BLOOD DONATION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752" y="1"/>
            <a:ext cx="4176464" cy="6279089"/>
          </a:xfrm>
        </p:spPr>
      </p:pic>
    </p:spTree>
    <p:extLst>
      <p:ext uri="{BB962C8B-B14F-4D97-AF65-F5344CB8AC3E}">
        <p14:creationId xmlns:p14="http://schemas.microsoft.com/office/powerpoint/2010/main" val="168027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279090"/>
            <a:ext cx="9144000" cy="474707"/>
          </a:xfrm>
        </p:spPr>
        <p:txBody>
          <a:bodyPr>
            <a:noAutofit/>
          </a:bodyPr>
          <a:lstStyle/>
          <a:p>
            <a:r>
              <a:rPr lang="en-US" sz="3200" b="1" dirty="0"/>
              <a:t>QUARTERLY QA/DTC COMMITTEE MEETINGS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14393"/>
            <a:ext cx="8496944" cy="6264696"/>
          </a:xfrm>
        </p:spPr>
      </p:pic>
    </p:spTree>
    <p:extLst>
      <p:ext uri="{BB962C8B-B14F-4D97-AF65-F5344CB8AC3E}">
        <p14:creationId xmlns:p14="http://schemas.microsoft.com/office/powerpoint/2010/main" val="345693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539738"/>
            <a:ext cx="9144000" cy="318263"/>
          </a:xfrm>
        </p:spPr>
        <p:txBody>
          <a:bodyPr>
            <a:noAutofit/>
          </a:bodyPr>
          <a:lstStyle/>
          <a:p>
            <a:r>
              <a:rPr lang="en-US" sz="3200" b="1" dirty="0"/>
              <a:t>NEW ULTRASOUND MACHINE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728" y="1"/>
            <a:ext cx="4896544" cy="6528725"/>
          </a:xfrm>
        </p:spPr>
      </p:pic>
    </p:spTree>
    <p:extLst>
      <p:ext uri="{BB962C8B-B14F-4D97-AF65-F5344CB8AC3E}">
        <p14:creationId xmlns:p14="http://schemas.microsoft.com/office/powerpoint/2010/main" val="270111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539738"/>
            <a:ext cx="9144000" cy="318263"/>
          </a:xfrm>
        </p:spPr>
        <p:txBody>
          <a:bodyPr>
            <a:noAutofit/>
          </a:bodyPr>
          <a:lstStyle/>
          <a:p>
            <a:r>
              <a:rPr lang="en-US" sz="3200" b="1" dirty="0"/>
              <a:t>WORLD BANK DONATIONS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53" y="6215"/>
            <a:ext cx="9145247" cy="6434728"/>
          </a:xfrm>
        </p:spPr>
      </p:pic>
    </p:spTree>
    <p:extLst>
      <p:ext uri="{BB962C8B-B14F-4D97-AF65-F5344CB8AC3E}">
        <p14:creationId xmlns:p14="http://schemas.microsoft.com/office/powerpoint/2010/main" val="411520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690" y="6293950"/>
            <a:ext cx="9144000" cy="564050"/>
          </a:xfrm>
        </p:spPr>
        <p:txBody>
          <a:bodyPr>
            <a:noAutofit/>
          </a:bodyPr>
          <a:lstStyle/>
          <a:p>
            <a:r>
              <a:rPr lang="en-US" sz="3400" b="1" dirty="0"/>
              <a:t>PEER VISIT TO ST. THERESA HOSPITAL, NANDOM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-1"/>
            <a:ext cx="7315019" cy="3284985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737" y="3273058"/>
            <a:ext cx="6948264" cy="3120285"/>
          </a:xfrm>
        </p:spPr>
      </p:pic>
    </p:spTree>
    <p:extLst>
      <p:ext uri="{BB962C8B-B14F-4D97-AF65-F5344CB8AC3E}">
        <p14:creationId xmlns:p14="http://schemas.microsoft.com/office/powerpoint/2010/main" val="126398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6235892"/>
            <a:ext cx="8229600" cy="622108"/>
          </a:xfrm>
        </p:spPr>
        <p:txBody>
          <a:bodyPr>
            <a:noAutofit/>
          </a:bodyPr>
          <a:lstStyle/>
          <a:p>
            <a:r>
              <a:rPr lang="en-US" sz="3600" b="1" dirty="0"/>
              <a:t>MENTAL WARD/REHAB IMPLEMENTATION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162" y="0"/>
            <a:ext cx="4668011" cy="3501008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173" y="2890437"/>
            <a:ext cx="4471828" cy="3353871"/>
          </a:xfrm>
        </p:spPr>
      </p:pic>
    </p:spTree>
    <p:extLst>
      <p:ext uri="{BB962C8B-B14F-4D97-AF65-F5344CB8AC3E}">
        <p14:creationId xmlns:p14="http://schemas.microsoft.com/office/powerpoint/2010/main" val="344180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6235892"/>
            <a:ext cx="8229600" cy="622108"/>
          </a:xfrm>
        </p:spPr>
        <p:txBody>
          <a:bodyPr>
            <a:noAutofit/>
          </a:bodyPr>
          <a:lstStyle/>
          <a:p>
            <a:r>
              <a:rPr lang="en-US" sz="3600" b="1" dirty="0"/>
              <a:t>MENTAL WARD/REHAB IMPLEMENTATION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651" y="2708921"/>
            <a:ext cx="4586350" cy="3439762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4557651" cy="3418238"/>
          </a:xfrm>
        </p:spPr>
      </p:pic>
    </p:spTree>
    <p:extLst>
      <p:ext uri="{BB962C8B-B14F-4D97-AF65-F5344CB8AC3E}">
        <p14:creationId xmlns:p14="http://schemas.microsoft.com/office/powerpoint/2010/main" val="162618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6424361"/>
            <a:ext cx="8229600" cy="52129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REHAB COMMENCEMENT</a:t>
            </a:r>
            <a:endParaRPr lang="en-US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-1"/>
            <a:ext cx="7200800" cy="6509617"/>
          </a:xfrm>
        </p:spPr>
      </p:pic>
    </p:spTree>
    <p:extLst>
      <p:ext uri="{BB962C8B-B14F-4D97-AF65-F5344CB8AC3E}">
        <p14:creationId xmlns:p14="http://schemas.microsoft.com/office/powerpoint/2010/main" val="332073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304860"/>
            <a:ext cx="9144000" cy="55314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NITA WIRELESS INTERNET CONNECTION</a:t>
            </a:r>
            <a:endParaRPr lang="en-US" b="1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-1"/>
            <a:ext cx="4594453" cy="3445839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453" y="2636913"/>
            <a:ext cx="4549548" cy="3412161"/>
          </a:xfrm>
        </p:spPr>
      </p:pic>
    </p:spTree>
    <p:extLst>
      <p:ext uri="{BB962C8B-B14F-4D97-AF65-F5344CB8AC3E}">
        <p14:creationId xmlns:p14="http://schemas.microsoft.com/office/powerpoint/2010/main" val="377976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5520" y="6332646"/>
            <a:ext cx="8568952" cy="525355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NEW PORTABLE ULTRASOUND MACHINE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632" y="1"/>
            <a:ext cx="6624737" cy="6332645"/>
          </a:xfrm>
        </p:spPr>
      </p:pic>
    </p:spTree>
    <p:extLst>
      <p:ext uri="{BB962C8B-B14F-4D97-AF65-F5344CB8AC3E}">
        <p14:creationId xmlns:p14="http://schemas.microsoft.com/office/powerpoint/2010/main" val="84627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5817" y="5877272"/>
            <a:ext cx="8229600" cy="724942"/>
          </a:xfrm>
        </p:spPr>
        <p:txBody>
          <a:bodyPr>
            <a:normAutofit/>
          </a:bodyPr>
          <a:lstStyle/>
          <a:p>
            <a:r>
              <a:rPr lang="en-US" b="1" dirty="0" smtClean="0"/>
              <a:t>ANNUAL LEADERSHIP RETREAT </a:t>
            </a:r>
            <a:endParaRPr lang="en-US" b="1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512" y="0"/>
            <a:ext cx="4475990" cy="3356992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503" y="2375149"/>
            <a:ext cx="4669499" cy="3502124"/>
          </a:xfrm>
        </p:spPr>
      </p:pic>
    </p:spTree>
    <p:extLst>
      <p:ext uri="{BB962C8B-B14F-4D97-AF65-F5344CB8AC3E}">
        <p14:creationId xmlns:p14="http://schemas.microsoft.com/office/powerpoint/2010/main" val="266644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382404"/>
            <a:ext cx="9144000" cy="499706"/>
          </a:xfrm>
        </p:spPr>
        <p:txBody>
          <a:bodyPr>
            <a:normAutofit/>
          </a:bodyPr>
          <a:lstStyle/>
          <a:p>
            <a:r>
              <a:rPr lang="en-US" sz="2800" b="1" dirty="0"/>
              <a:t>QUARTERLY SCHOOL HEALTH SCREENING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0"/>
            <a:ext cx="3635896" cy="3227158"/>
          </a:xfrm>
        </p:spPr>
      </p:pic>
      <p:pic>
        <p:nvPicPr>
          <p:cNvPr id="5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227159"/>
            <a:ext cx="4482752" cy="3191587"/>
          </a:xfrm>
          <a:prstGeom prst="rect">
            <a:avLst/>
          </a:prstGeom>
        </p:spPr>
      </p:pic>
      <p:pic>
        <p:nvPicPr>
          <p:cNvPr id="6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898" y="-91774"/>
            <a:ext cx="5508104" cy="33189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3710" y="2638268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ST. AGNES JHS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3777" y="2663981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ST. JOSEPH PRIMARY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5487" y="5750611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ST. JOSEPH JHS</a:t>
            </a:r>
          </a:p>
        </p:txBody>
      </p:sp>
      <p:pic>
        <p:nvPicPr>
          <p:cNvPr id="10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752" y="3227159"/>
            <a:ext cx="4661248" cy="3191587"/>
          </a:xfrm>
        </p:spPr>
      </p:pic>
      <p:sp>
        <p:nvSpPr>
          <p:cNvPr id="8" name="TextBox 7"/>
          <p:cNvSpPr txBox="1"/>
          <p:nvPr/>
        </p:nvSpPr>
        <p:spPr>
          <a:xfrm flipH="1">
            <a:off x="6520912" y="5865598"/>
            <a:ext cx="2758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>
                <a:solidFill>
                  <a:srgbClr val="C00000"/>
                </a:solidFill>
              </a:rPr>
              <a:t>ST. FRANCIS JHS</a:t>
            </a:r>
          </a:p>
        </p:txBody>
      </p:sp>
    </p:spTree>
    <p:extLst>
      <p:ext uri="{BB962C8B-B14F-4D97-AF65-F5344CB8AC3E}">
        <p14:creationId xmlns:p14="http://schemas.microsoft.com/office/powerpoint/2010/main" val="90234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5480" y="6177031"/>
            <a:ext cx="9361040" cy="706090"/>
          </a:xfrm>
        </p:spPr>
        <p:txBody>
          <a:bodyPr>
            <a:normAutofit fontScale="90000"/>
          </a:bodyPr>
          <a:lstStyle/>
          <a:p>
            <a:r>
              <a:rPr lang="en-US" sz="2800" b="1" dirty="0"/>
              <a:t>DONATION FROM CEO OF ROYAL COSY RESORT – MR. ERIC JOHNSON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36" y="116632"/>
            <a:ext cx="8280920" cy="6210690"/>
          </a:xfrm>
        </p:spPr>
      </p:pic>
    </p:spTree>
    <p:extLst>
      <p:ext uri="{BB962C8B-B14F-4D97-AF65-F5344CB8AC3E}">
        <p14:creationId xmlns:p14="http://schemas.microsoft.com/office/powerpoint/2010/main" val="253571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512" y="6291262"/>
            <a:ext cx="8856984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THEATRE RECOVERY ROOM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5216" y="29522"/>
            <a:ext cx="8763272" cy="6261740"/>
          </a:xfrm>
        </p:spPr>
      </p:pic>
    </p:spTree>
    <p:extLst>
      <p:ext uri="{BB962C8B-B14F-4D97-AF65-F5344CB8AC3E}">
        <p14:creationId xmlns:p14="http://schemas.microsoft.com/office/powerpoint/2010/main" val="185657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6424361"/>
            <a:ext cx="8229600" cy="52129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ANNUAL STAFF HEALTH SCREENING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4" y="1"/>
            <a:ext cx="5318248" cy="6528725"/>
          </a:xfrm>
        </p:spPr>
      </p:pic>
    </p:spTree>
    <p:extLst>
      <p:ext uri="{BB962C8B-B14F-4D97-AF65-F5344CB8AC3E}">
        <p14:creationId xmlns:p14="http://schemas.microsoft.com/office/powerpoint/2010/main" val="178393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0680" y="6177031"/>
            <a:ext cx="9144000" cy="706090"/>
          </a:xfrm>
        </p:spPr>
        <p:txBody>
          <a:bodyPr>
            <a:normAutofit/>
          </a:bodyPr>
          <a:lstStyle/>
          <a:p>
            <a:r>
              <a:rPr lang="en-US" sz="3600" b="1" dirty="0"/>
              <a:t>RENOVATION OF NICU MOTHERS’ HOSTEL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4475989" cy="3356992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740" y="2852937"/>
            <a:ext cx="4617839" cy="3463379"/>
          </a:xfrm>
        </p:spPr>
      </p:pic>
    </p:spTree>
    <p:extLst>
      <p:ext uri="{BB962C8B-B14F-4D97-AF65-F5344CB8AC3E}">
        <p14:creationId xmlns:p14="http://schemas.microsoft.com/office/powerpoint/2010/main" val="412231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0680" y="6177031"/>
            <a:ext cx="9144000" cy="706090"/>
          </a:xfrm>
        </p:spPr>
        <p:txBody>
          <a:bodyPr>
            <a:normAutofit/>
          </a:bodyPr>
          <a:lstStyle/>
          <a:p>
            <a:r>
              <a:rPr lang="en-US" sz="3600" b="1" dirty="0"/>
              <a:t>RENOVATED NICU MOTHERS’ HOSTEL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162" y="2852937"/>
            <a:ext cx="4617839" cy="3463379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"/>
            <a:ext cx="4526161" cy="3415759"/>
          </a:xfrm>
        </p:spPr>
      </p:pic>
    </p:spTree>
    <p:extLst>
      <p:ext uri="{BB962C8B-B14F-4D97-AF65-F5344CB8AC3E}">
        <p14:creationId xmlns:p14="http://schemas.microsoft.com/office/powerpoint/2010/main" val="355432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434798"/>
            <a:ext cx="9144000" cy="43691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HOSPITAL </a:t>
            </a:r>
            <a:r>
              <a:rPr lang="en-US" b="1" smtClean="0"/>
              <a:t>MAGAZINE – FIRST </a:t>
            </a:r>
            <a:r>
              <a:rPr lang="en-US" b="1" dirty="0" smtClean="0"/>
              <a:t>EDITION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688" y="15798"/>
            <a:ext cx="5688632" cy="6419000"/>
          </a:xfrm>
        </p:spPr>
      </p:pic>
    </p:spTree>
    <p:extLst>
      <p:ext uri="{BB962C8B-B14F-4D97-AF65-F5344CB8AC3E}">
        <p14:creationId xmlns:p14="http://schemas.microsoft.com/office/powerpoint/2010/main" val="209284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434798"/>
            <a:ext cx="9144000" cy="43691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HOSPITAL MAGAZINE – SECOND EDITION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672" y="0"/>
            <a:ext cx="5976664" cy="6448332"/>
          </a:xfrm>
        </p:spPr>
      </p:pic>
    </p:spTree>
    <p:extLst>
      <p:ext uri="{BB962C8B-B14F-4D97-AF65-F5344CB8AC3E}">
        <p14:creationId xmlns:p14="http://schemas.microsoft.com/office/powerpoint/2010/main" val="128890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7648" y="6680800"/>
            <a:ext cx="6192688" cy="35440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HOSPITAL CANTEEN - MOU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696" y="-1"/>
            <a:ext cx="5328592" cy="6568057"/>
          </a:xfrm>
        </p:spPr>
      </p:pic>
    </p:spTree>
    <p:extLst>
      <p:ext uri="{BB962C8B-B14F-4D97-AF65-F5344CB8AC3E}">
        <p14:creationId xmlns:p14="http://schemas.microsoft.com/office/powerpoint/2010/main" val="30166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3339" y="5185368"/>
            <a:ext cx="3528392" cy="492329"/>
          </a:xfrm>
        </p:spPr>
        <p:txBody>
          <a:bodyPr>
            <a:noAutofit/>
          </a:bodyPr>
          <a:lstStyle/>
          <a:p>
            <a:r>
              <a:rPr lang="en-US" sz="3200" b="1" dirty="0"/>
              <a:t>HOSPITAL CANTEEN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680" y="1"/>
            <a:ext cx="3793232" cy="2844924"/>
          </a:xfrm>
        </p:spPr>
      </p:pic>
      <p:pic>
        <p:nvPicPr>
          <p:cNvPr id="9" name="Content Placeholder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086" y="4005064"/>
            <a:ext cx="3803915" cy="2852936"/>
          </a:xfrm>
          <a:prstGeom prst="rect">
            <a:avLst/>
          </a:prstGeom>
        </p:spPr>
      </p:pic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7" y="2132857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268661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1119" y="5172427"/>
            <a:ext cx="3528392" cy="492329"/>
          </a:xfrm>
        </p:spPr>
        <p:txBody>
          <a:bodyPr>
            <a:noAutofit/>
          </a:bodyPr>
          <a:lstStyle/>
          <a:p>
            <a:r>
              <a:rPr lang="en-US" sz="3200" b="1" dirty="0"/>
              <a:t>HOSPITAL CANTEEN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737" y="2132857"/>
            <a:ext cx="4041775" cy="3031331"/>
          </a:xfr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130" y="-23482"/>
            <a:ext cx="3915798" cy="2936849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80" y="4057661"/>
            <a:ext cx="3851920" cy="2888940"/>
          </a:xfrm>
        </p:spPr>
      </p:pic>
    </p:spTree>
    <p:extLst>
      <p:ext uri="{BB962C8B-B14F-4D97-AF65-F5344CB8AC3E}">
        <p14:creationId xmlns:p14="http://schemas.microsoft.com/office/powerpoint/2010/main" val="420216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6064838"/>
            <a:ext cx="8229600" cy="790574"/>
          </a:xfrm>
        </p:spPr>
        <p:txBody>
          <a:bodyPr/>
          <a:lstStyle/>
          <a:p>
            <a:r>
              <a:rPr lang="en-US" b="1" dirty="0" smtClean="0"/>
              <a:t>BAR-CODED PATIENT ID CARD</a:t>
            </a:r>
            <a:endParaRPr lang="en-US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768" y="622323"/>
            <a:ext cx="4572057" cy="5254951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503" y="620689"/>
            <a:ext cx="4309045" cy="5256584"/>
          </a:xfrm>
        </p:spPr>
      </p:pic>
    </p:spTree>
    <p:extLst>
      <p:ext uri="{BB962C8B-B14F-4D97-AF65-F5344CB8AC3E}">
        <p14:creationId xmlns:p14="http://schemas.microsoft.com/office/powerpoint/2010/main" val="394901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6064838"/>
            <a:ext cx="8229600" cy="790574"/>
          </a:xfrm>
        </p:spPr>
        <p:txBody>
          <a:bodyPr/>
          <a:lstStyle/>
          <a:p>
            <a:r>
              <a:rPr lang="en-US" b="1" dirty="0" smtClean="0"/>
              <a:t>BAR-CODED PATIENT ID CARD</a:t>
            </a:r>
            <a:endParaRPr lang="en-US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768" y="622323"/>
            <a:ext cx="4572057" cy="5254951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7" y="1734132"/>
            <a:ext cx="4756103" cy="3567077"/>
          </a:xfrm>
        </p:spPr>
      </p:pic>
    </p:spTree>
    <p:extLst>
      <p:ext uri="{BB962C8B-B14F-4D97-AF65-F5344CB8AC3E}">
        <p14:creationId xmlns:p14="http://schemas.microsoft.com/office/powerpoint/2010/main" val="376111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6434798"/>
            <a:ext cx="8229600" cy="43691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HB ELECTROPHORESIS MACHINE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0" y="19892"/>
            <a:ext cx="8640961" cy="6414907"/>
          </a:xfrm>
        </p:spPr>
      </p:pic>
    </p:spTree>
    <p:extLst>
      <p:ext uri="{BB962C8B-B14F-4D97-AF65-F5344CB8AC3E}">
        <p14:creationId xmlns:p14="http://schemas.microsoft.com/office/powerpoint/2010/main" val="215629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6434798"/>
            <a:ext cx="8229600" cy="43691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4 LARGE SCREEN BP APPARATUS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544" y="188640"/>
            <a:ext cx="8229600" cy="6172200"/>
          </a:xfrm>
        </p:spPr>
      </p:pic>
    </p:spTree>
    <p:extLst>
      <p:ext uri="{BB962C8B-B14F-4D97-AF65-F5344CB8AC3E}">
        <p14:creationId xmlns:p14="http://schemas.microsoft.com/office/powerpoint/2010/main" val="256316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290602"/>
            <a:ext cx="822960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EXTENSION OF BILLING UNIT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"/>
            <a:ext cx="4529337" cy="3397003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336" y="2924944"/>
            <a:ext cx="4614664" cy="3460998"/>
          </a:xfrm>
        </p:spPr>
      </p:pic>
    </p:spTree>
    <p:extLst>
      <p:ext uri="{BB962C8B-B14F-4D97-AF65-F5344CB8AC3E}">
        <p14:creationId xmlns:p14="http://schemas.microsoft.com/office/powerpoint/2010/main" val="408509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434798"/>
            <a:ext cx="9144000" cy="43691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DONATION FROM ST. THERESA CATHOLIC WOMEN GROUP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624" y="188641"/>
            <a:ext cx="7056784" cy="6144683"/>
          </a:xfrm>
        </p:spPr>
      </p:pic>
    </p:spTree>
    <p:extLst>
      <p:ext uri="{BB962C8B-B14F-4D97-AF65-F5344CB8AC3E}">
        <p14:creationId xmlns:p14="http://schemas.microsoft.com/office/powerpoint/2010/main" val="206803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389948"/>
            <a:ext cx="8229600" cy="4627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BREAST CANCER SCREENING</a:t>
            </a:r>
            <a:endParaRPr lang="en-US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4462620" cy="3284984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621" y="2876996"/>
            <a:ext cx="4683937" cy="3512953"/>
          </a:xfrm>
        </p:spPr>
      </p:pic>
    </p:spTree>
    <p:extLst>
      <p:ext uri="{BB962C8B-B14F-4D97-AF65-F5344CB8AC3E}">
        <p14:creationId xmlns:p14="http://schemas.microsoft.com/office/powerpoint/2010/main" val="214209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389948"/>
            <a:ext cx="9146557" cy="4627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SCHOOL HEALTH SCREENING – GANAA JHS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22448"/>
            <a:ext cx="4241304" cy="565507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304" y="2564904"/>
            <a:ext cx="4902696" cy="3677022"/>
          </a:xfrm>
        </p:spPr>
      </p:pic>
    </p:spTree>
    <p:extLst>
      <p:ext uri="{BB962C8B-B14F-4D97-AF65-F5344CB8AC3E}">
        <p14:creationId xmlns:p14="http://schemas.microsoft.com/office/powerpoint/2010/main" val="294713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389948"/>
            <a:ext cx="8229600" cy="4627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ADOLESCENT HEALTH CLUB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4668011" cy="3501008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011" y="3027603"/>
            <a:ext cx="4483127" cy="3362345"/>
          </a:xfrm>
        </p:spPr>
      </p:pic>
    </p:spTree>
    <p:extLst>
      <p:ext uri="{BB962C8B-B14F-4D97-AF65-F5344CB8AC3E}">
        <p14:creationId xmlns:p14="http://schemas.microsoft.com/office/powerpoint/2010/main" val="67509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009" y="1268760"/>
            <a:ext cx="4499991" cy="502381"/>
          </a:xfrm>
        </p:spPr>
        <p:txBody>
          <a:bodyPr>
            <a:noAutofit/>
          </a:bodyPr>
          <a:lstStyle/>
          <a:p>
            <a:r>
              <a:rPr lang="en-US" sz="2400" b="1" dirty="0"/>
              <a:t>GREATER WORKS RESTORATION FOUNDATION – SURGICAL TEAM VISIT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"/>
            <a:ext cx="4612217" cy="3459163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438" y="3463728"/>
            <a:ext cx="4500562" cy="3375421"/>
          </a:xfrm>
        </p:spPr>
      </p:pic>
    </p:spTree>
    <p:extLst>
      <p:ext uri="{BB962C8B-B14F-4D97-AF65-F5344CB8AC3E}">
        <p14:creationId xmlns:p14="http://schemas.microsoft.com/office/powerpoint/2010/main" val="154348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1160</TotalTime>
  <Words>1024</Words>
  <Application>Microsoft Office PowerPoint</Application>
  <PresentationFormat>Widescreen</PresentationFormat>
  <Paragraphs>367</Paragraphs>
  <Slides>72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6" baseType="lpstr">
      <vt:lpstr>Arial</vt:lpstr>
      <vt:lpstr>Calibri</vt:lpstr>
      <vt:lpstr>Calibri Light</vt:lpstr>
      <vt:lpstr>Office Theme</vt:lpstr>
      <vt:lpstr>ST. JOSEPH HOSPITAL GALLERY 2023</vt:lpstr>
      <vt:lpstr>MATRON 360 REPORT 2023 </vt:lpstr>
      <vt:lpstr>STAFF MEDICAL SUBSIDY POLICY</vt:lpstr>
      <vt:lpstr>END OF YEAR STAFF AWARDS 2022</vt:lpstr>
      <vt:lpstr>TWICE WEEKLY HEALTH TALKS AT RADIO GANGAA</vt:lpstr>
      <vt:lpstr>MENTAL HEALTH AUTHORITY – REHAB AND ADDICTION TRAINING PROGRAM</vt:lpstr>
      <vt:lpstr>APPOINTMENT WITH MINISTER OF HEALTH</vt:lpstr>
      <vt:lpstr>LIGHTWAVE HEALTH INFORMATION MANAGEMENT (LHIMS) STAFF TRAINING</vt:lpstr>
      <vt:lpstr>B.O.T - STAFF ACCOMMODATION SURVEY </vt:lpstr>
      <vt:lpstr>PowerPoint Presentation</vt:lpstr>
      <vt:lpstr>PowerPoint Presentation</vt:lpstr>
      <vt:lpstr>PowerPoint Presentation</vt:lpstr>
      <vt:lpstr>CLIENT SATISFACTION SURVEY (JUNE 2023)</vt:lpstr>
      <vt:lpstr>PowerPoint Presentation</vt:lpstr>
      <vt:lpstr>PowerPoint Presentation</vt:lpstr>
      <vt:lpstr>MENTAL HEALTH AUTHORITY – REHAB AND ADDICTION TRAINING PROGRAM</vt:lpstr>
      <vt:lpstr>BIANNUAL NSAWAM PHYSIOTHERAPISTS VISIT</vt:lpstr>
      <vt:lpstr>PowerPoint Presentation</vt:lpstr>
      <vt:lpstr>BIANNUAL GERMAN UROLOGISTS VISIT</vt:lpstr>
      <vt:lpstr>ANNUAL STAFF HEALTH SCREENING</vt:lpstr>
      <vt:lpstr>PHASE I OF ELECTRONIC HEALTH RECORDS SYSTEM - LHIMS</vt:lpstr>
      <vt:lpstr>QUARTERLY VOLUNTARY BLOOD DONATION EXERCISE</vt:lpstr>
      <vt:lpstr>PowerPoint Presentation</vt:lpstr>
      <vt:lpstr>IN-SERVICE TRAINING</vt:lpstr>
      <vt:lpstr>IN-SERVICE TRAINING</vt:lpstr>
      <vt:lpstr>WORLD PREMATURITY MONTH CELEBRATION</vt:lpstr>
      <vt:lpstr>HOSPITAL AS REGIONAL NTD REFERRAL CENTER</vt:lpstr>
      <vt:lpstr>MENTAL HEALTH AUTHORITY – REHAB AND ADDICTION TRAINING PROGRAM</vt:lpstr>
      <vt:lpstr>MINISTRY OF HEALTH – COMPLETION OF NEW ADMINISTRATION BLOCK</vt:lpstr>
      <vt:lpstr>NEW ADMINISTRATION BLOCK – CONTRACT DOCUMENT</vt:lpstr>
      <vt:lpstr>JIRAPA/NANDOM JOINT HOSPITAL MANAGEMENT RETREAT</vt:lpstr>
      <vt:lpstr>HOSPITAL WEBSITE -  www.jirapasjh.com</vt:lpstr>
      <vt:lpstr>RENOVATED MATERNITY BATHROOMS</vt:lpstr>
      <vt:lpstr>ELECTRONIC HEALTH RECORDS SYSTEM – LHIMS TRAINING</vt:lpstr>
      <vt:lpstr>NEW HOSPITAL BOREHOLE – DONATED BY DR. GODFREY BACHEYIE</vt:lpstr>
      <vt:lpstr>SAVING LIVES AND LIVELIHOOD PROJECT</vt:lpstr>
      <vt:lpstr>GHANA ELECTRONIC PROCUREMENT SYSTEM IMPLEMENTATION </vt:lpstr>
      <vt:lpstr>IMPLEMENTATION OF LHIMS PROJECT </vt:lpstr>
      <vt:lpstr>LABORATORY ANNEX</vt:lpstr>
      <vt:lpstr>COVID-19 PRESIDENTIAL AWARD</vt:lpstr>
      <vt:lpstr>NURSES AND MIDWIVES’ WEEK – BLOOD DONATION</vt:lpstr>
      <vt:lpstr>QUARTERLY QA/DTC COMMITTEE MEETINGS</vt:lpstr>
      <vt:lpstr>NEW ULTRASOUND MACHINE</vt:lpstr>
      <vt:lpstr>WORLD BANK DONATIONS</vt:lpstr>
      <vt:lpstr>PEER VISIT TO ST. THERESA HOSPITAL, NANDOM</vt:lpstr>
      <vt:lpstr>MENTAL WARD/REHAB IMPLEMENTATION</vt:lpstr>
      <vt:lpstr>MENTAL WARD/REHAB IMPLEMENTATION</vt:lpstr>
      <vt:lpstr>REHAB COMMENCEMENT</vt:lpstr>
      <vt:lpstr>NITA WIRELESS INTERNET CONNECTION</vt:lpstr>
      <vt:lpstr>PowerPoint Presentation</vt:lpstr>
      <vt:lpstr>ANNUAL LEADERSHIP RETREAT </vt:lpstr>
      <vt:lpstr>QUARTERLY SCHOOL HEALTH SCREENING</vt:lpstr>
      <vt:lpstr>DONATION FROM CEO OF ROYAL COSY RESORT – MR. ERIC JOHNSON</vt:lpstr>
      <vt:lpstr>THEATRE RECOVERY ROOM</vt:lpstr>
      <vt:lpstr>ANNUAL STAFF HEALTH SCREENING</vt:lpstr>
      <vt:lpstr>RENOVATION OF NICU MOTHERS’ HOSTEL</vt:lpstr>
      <vt:lpstr>RENOVATED NICU MOTHERS’ HOSTEL</vt:lpstr>
      <vt:lpstr>HOSPITAL MAGAZINE – FIRST EDITION</vt:lpstr>
      <vt:lpstr>HOSPITAL MAGAZINE – SECOND EDITION</vt:lpstr>
      <vt:lpstr>PowerPoint Presentation</vt:lpstr>
      <vt:lpstr>HOSPITAL CANTEEN</vt:lpstr>
      <vt:lpstr>HOSPITAL CANTEEN</vt:lpstr>
      <vt:lpstr>BAR-CODED PATIENT ID CARD</vt:lpstr>
      <vt:lpstr>BAR-CODED PATIENT ID CARD</vt:lpstr>
      <vt:lpstr>HB ELECTROPHORESIS MACHINE</vt:lpstr>
      <vt:lpstr>4 LARGE SCREEN BP APPARATUS</vt:lpstr>
      <vt:lpstr>EXTENSION OF BILLING UNIT</vt:lpstr>
      <vt:lpstr>DONATION FROM ST. THERESA CATHOLIC WOMEN GROUP</vt:lpstr>
      <vt:lpstr>BREAST CANCER SCREENING</vt:lpstr>
      <vt:lpstr>SCHOOL HEALTH SCREENING – GANAA JHS</vt:lpstr>
      <vt:lpstr>ADOLESCENT HEALTH CLUB</vt:lpstr>
      <vt:lpstr>GREATER WORKS RESTORATION FOUNDATION – SURGICAL TEAM VISIT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</dc:creator>
  <cp:lastModifiedBy>Daniel</cp:lastModifiedBy>
  <cp:revision>39</cp:revision>
  <dcterms:created xsi:type="dcterms:W3CDTF">2023-04-12T20:51:51Z</dcterms:created>
  <dcterms:modified xsi:type="dcterms:W3CDTF">2023-11-28T05:24:59Z</dcterms:modified>
</cp:coreProperties>
</file>